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4" r:id="rId10"/>
    <p:sldId id="265" r:id="rId11"/>
    <p:sldId id="266" r:id="rId12"/>
    <p:sldId id="272" r:id="rId13"/>
    <p:sldId id="267" r:id="rId14"/>
    <p:sldId id="270" r:id="rId15"/>
    <p:sldId id="274" r:id="rId16"/>
    <p:sldId id="268" r:id="rId17"/>
    <p:sldId id="273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1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01078-341F-6CDD-FE5B-B74DF4C2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A88AC-7A1E-FB36-CDA2-286CA6CDF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F4045-5DED-098E-6C4C-5BAFA9BCB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DDE51-52BD-079D-1B27-08ADDE1CFA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D2241-E1C8-5BF9-314F-7E3EA813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148A1-67E9-30D1-2559-3519F4E3F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3DACB-E7BC-61DB-D23A-CBE6F4E79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E1131-BB45-DF71-F701-ACD09C741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ngfali.com/explore.php?q=Bull%20Bear%20Wallpape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plinger.com/investing/stocks/stock-market-today-123022-stocks-close-the-door-on-a-tumultuous-2022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ytm.com/blog/stock-market/ntpc-green-energy-set-to-raise-ipo-following-sebi-approval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ilhouette of a bear and a bull&#10;&#10;AI-generated content may be incorrect.">
            <a:extLst>
              <a:ext uri="{FF2B5EF4-FFF2-40B4-BE49-F238E27FC236}">
                <a16:creationId xmlns:a16="http://schemas.microsoft.com/office/drawing/2014/main" id="{E8916FB5-3A5F-89AE-83E3-A0E504EF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49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6E55F-BC23-3640-E346-3F966ABDA312}"/>
              </a:ext>
            </a:extLst>
          </p:cNvPr>
          <p:cNvSpPr txBox="1"/>
          <p:nvPr/>
        </p:nvSpPr>
        <p:spPr>
          <a:xfrm>
            <a:off x="518475" y="527900"/>
            <a:ext cx="1039709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Price Prediction </a:t>
            </a:r>
          </a:p>
          <a:p>
            <a:r>
              <a:rPr lang="en-US" sz="5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Machine Learning</a:t>
            </a:r>
            <a:endParaRPr lang="en-US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97234-F932-9F28-5A93-D9E39C9BCDB6}"/>
              </a:ext>
            </a:extLst>
          </p:cNvPr>
          <p:cNvSpPr txBox="1"/>
          <p:nvPr/>
        </p:nvSpPr>
        <p:spPr>
          <a:xfrm>
            <a:off x="857839" y="3214540"/>
            <a:ext cx="5599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Blend of Sentiment Analysis, LSTM, and ARIMA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2C847-30ED-EC85-7D2C-BC6A3557CE6D}"/>
              </a:ext>
            </a:extLst>
          </p:cNvPr>
          <p:cNvSpPr txBox="1"/>
          <p:nvPr/>
        </p:nvSpPr>
        <p:spPr>
          <a:xfrm>
            <a:off x="8540618" y="7599253"/>
            <a:ext cx="6089783" cy="4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Shivam Kansara, Northwood University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291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5740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Results - LSTM Model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270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27673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789515"/>
            <a:ext cx="3355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Long-term dependencies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35541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3484007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808089" y="39381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01239"/>
            <a:ext cx="3244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 = 3.2172 and R² = 0.9932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54704" y="4775716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93790" y="4904303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895011" y="53584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7542014" y="5131118"/>
            <a:ext cx="2005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21536"/>
            <a:ext cx="2005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market changes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66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LSTM is more adept at understanding sudden market changes.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287" y="454343"/>
            <a:ext cx="4130635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 Interpretation: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287" y="1300996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RMSE: Root Mean Square Error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78288" y="1751171"/>
            <a:ext cx="8659980" cy="1925955"/>
          </a:xfrm>
          <a:prstGeom prst="roundRect">
            <a:avLst>
              <a:gd name="adj" fmla="val 12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85908" y="1758791"/>
            <a:ext cx="8659980" cy="5831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51165" y="1865471"/>
            <a:ext cx="49335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 Value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022658" y="1865471"/>
            <a:ext cx="785669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Performance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5908" y="2236470"/>
            <a:ext cx="8652360" cy="4776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1165" y="2343150"/>
            <a:ext cx="49335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 to 0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6022658" y="2343150"/>
            <a:ext cx="785669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Very accurate model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593528" y="2723077"/>
            <a:ext cx="8652360" cy="4776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51165" y="2820829"/>
            <a:ext cx="49335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(&lt;5% of actual price)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022658" y="2820829"/>
            <a:ext cx="785669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Good model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5907" y="3191828"/>
            <a:ext cx="8659981" cy="5126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51165" y="3298508"/>
            <a:ext cx="49335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(&gt;10% of actual price)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22658" y="3298508"/>
            <a:ext cx="785669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model (needs improvement)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78287" y="3862983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78287" y="4375071"/>
            <a:ext cx="206525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8287" y="4880967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RMSE = 3.21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it means the model’s predicted stock prices are </a:t>
            </a: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average ±$3.21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away from actual prices.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78287" y="5203031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the stock price is around </a:t>
            </a: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$150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then </a:t>
            </a: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3.21/150 ≈ 2.3% error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which is acceptable.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78287" y="5525095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if RMSE is </a:t>
            </a: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$15 or more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the model is too inaccurate.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585907" y="5980622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R²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78287" y="6272305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Perfect model (100% variance explained).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578287" y="6537808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Model is no better than predicting the average stock price.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578287" y="6812739"/>
            <a:ext cx="1347382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 R²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Model performs worse than a simple mean prediction.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3E09-ADD5-4CB7-1073-0A081A08E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CF10E1-CDD7-A12F-DC4D-209066D975BA}"/>
              </a:ext>
            </a:extLst>
          </p:cNvPr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 Interpretation: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7443DAE-94FB-88FF-97C7-2A94E8A5172F}"/>
              </a:ext>
            </a:extLst>
          </p:cNvPr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Short term prediction on the basis of past trends.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0F27F2F-BE53-72E9-4E91-DD352CEBB81A}"/>
              </a:ext>
            </a:extLst>
          </p:cNvPr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Prediction in the range of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±$3.21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which is acceptable.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B2BFE7C-7E7B-3297-DCBF-AF0861F68AE1}"/>
              </a:ext>
            </a:extLst>
          </p:cNvPr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Struggled with fetching real time news data.</a:t>
            </a:r>
            <a:endParaRPr lang="en-US" sz="1750" dirty="0"/>
          </a:p>
        </p:txBody>
      </p:sp>
      <p:pic>
        <p:nvPicPr>
          <p:cNvPr id="29" name="Picture 28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F34D7B2-FD56-9058-B27C-99725774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0"/>
            <a:ext cx="14630400" cy="8539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F86A9-CF26-B9EE-76CC-5D481BF20569}"/>
              </a:ext>
            </a:extLst>
          </p:cNvPr>
          <p:cNvSpPr/>
          <p:nvPr/>
        </p:nvSpPr>
        <p:spPr>
          <a:xfrm>
            <a:off x="0" y="37341"/>
            <a:ext cx="14630400" cy="36290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stock price prediction for JPM.</a:t>
            </a:r>
          </a:p>
        </p:txBody>
      </p:sp>
    </p:spTree>
    <p:extLst>
      <p:ext uri="{BB962C8B-B14F-4D97-AF65-F5344CB8AC3E}">
        <p14:creationId xmlns:p14="http://schemas.microsoft.com/office/powerpoint/2010/main" val="228098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Results - Sentiment Analysis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0501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40181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343" y="4161830"/>
            <a:ext cx="298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 Sentiment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73893" y="4161830"/>
            <a:ext cx="3641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 Declines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343" y="4812149"/>
            <a:ext cx="298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Sentiment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473893" y="4812149"/>
            <a:ext cx="3641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Slight Price Increases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3187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343" y="5462468"/>
            <a:ext cx="298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Hybrid Model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473893" y="5462468"/>
            <a:ext cx="3641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Accuracy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8CFF55-99DC-7A4E-2103-12588A8E4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52922"/>
              </p:ext>
            </p:extLst>
          </p:nvPr>
        </p:nvGraphicFramePr>
        <p:xfrm>
          <a:off x="801279" y="2230098"/>
          <a:ext cx="9181708" cy="3100834"/>
        </p:xfrm>
        <a:graphic>
          <a:graphicData uri="http://schemas.openxmlformats.org/drawingml/2006/table">
            <a:tbl>
              <a:tblPr/>
              <a:tblGrid>
                <a:gridCol w="2295427">
                  <a:extLst>
                    <a:ext uri="{9D8B030D-6E8A-4147-A177-3AD203B41FA5}">
                      <a16:colId xmlns:a16="http://schemas.microsoft.com/office/drawing/2014/main" val="2259579286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3627723913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263202813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521720523"/>
                    </a:ext>
                  </a:extLst>
                </a:gridCol>
              </a:tblGrid>
              <a:tr h="44907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Results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Strengths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Weaknesses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263520"/>
                  </a:ext>
                </a:extLst>
              </a:tr>
              <a:tr h="78587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ARIMA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RMSE= 3.12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R² = -6.1557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Captures trends, seasonality, and moving averages effectively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Struggles with sudden market fluctuations and non-linearity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32224"/>
                  </a:ext>
                </a:extLst>
              </a:tr>
              <a:tr h="112268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LSTM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RMSE = 3.12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R² = 0.9932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Learns complex patterns, adapts dynamically, and integrates sentiment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Requires large datasets, high computational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9574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FF8A423-AE76-3708-A964-8F063ED0E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75" y="933167"/>
            <a:ext cx="692146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Comparison of ARIMA vs. LSTM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3A036-5629-A3F8-AE48-CFE73D0CE9C5}"/>
              </a:ext>
            </a:extLst>
          </p:cNvPr>
          <p:cNvSpPr txBox="1"/>
          <p:nvPr/>
        </p:nvSpPr>
        <p:spPr>
          <a:xfrm>
            <a:off x="619974" y="5635314"/>
            <a:ext cx="97872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suitable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stable market conditions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with clear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LSTM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preferred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volatile markets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capturing non-linear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87428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6BB69128-C4C9-84BB-22BE-BB4E8FE9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017"/>
          <a:stretch/>
        </p:blipFill>
        <p:spPr>
          <a:xfrm>
            <a:off x="20" y="1"/>
            <a:ext cx="14630380" cy="8229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96460-29DD-DFF6-E659-1429CCAB89DE}"/>
              </a:ext>
            </a:extLst>
          </p:cNvPr>
          <p:cNvSpPr txBox="1"/>
          <p:nvPr/>
        </p:nvSpPr>
        <p:spPr>
          <a:xfrm>
            <a:off x="1005838" y="1279034"/>
            <a:ext cx="7263546" cy="5671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0" i="0" u="none" strike="noStrike" baseline="0" dirty="0">
                <a:ln w="22225">
                  <a:solidFill>
                    <a:srgbClr val="FFFFFF"/>
                  </a:solidFill>
                </a:ln>
                <a:noFill/>
                <a:latin typeface="+mj-lt"/>
                <a:ea typeface="+mj-ea"/>
                <a:cs typeface="+mj-cs"/>
              </a:rPr>
              <a:t>Future Improvements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5478" y="2743200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C1F2322-BB16-DEFB-321D-1E731633FEB8}"/>
              </a:ext>
            </a:extLst>
          </p:cNvPr>
          <p:cNvSpPr txBox="1"/>
          <p:nvPr/>
        </p:nvSpPr>
        <p:spPr>
          <a:xfrm>
            <a:off x="9041569" y="1279034"/>
            <a:ext cx="4632002" cy="5671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Considering adjusted closing price instead of closing price will increase the accuracy.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Integration of different models can improve the accuracy. (SVMD - LSTM) [</a:t>
            </a:r>
            <a:r>
              <a:rPr lang="en-US" sz="2400" dirty="0">
                <a:solidFill>
                  <a:srgbClr val="FFFFFF"/>
                </a:solidFill>
                <a:effectLst/>
              </a:rPr>
              <a:t>Agarwal, S, 2025]</a:t>
            </a: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9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A1FC-DC48-D807-53E8-D191B1F8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F7E1E67-41E3-2F9D-5F87-1D81E5FD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8E32842-B056-BFBC-1EBA-09B153A1356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E8ECFE7-E563-62F7-B2AC-0D60640C113B}"/>
              </a:ext>
            </a:extLst>
          </p:cNvPr>
          <p:cNvSpPr/>
          <p:nvPr/>
        </p:nvSpPr>
        <p:spPr>
          <a:xfrm>
            <a:off x="793790" y="2007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</a:rPr>
              <a:t>Conclusion</a:t>
            </a:r>
            <a:endParaRPr lang="en-US" sz="44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CF430-08A3-A4ED-1182-EAE68E9B3790}"/>
              </a:ext>
            </a:extLst>
          </p:cNvPr>
          <p:cNvSpPr txBox="1"/>
          <p:nvPr/>
        </p:nvSpPr>
        <p:spPr>
          <a:xfrm>
            <a:off x="793790" y="3099137"/>
            <a:ext cx="1049009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Machine learning improves stock price prediction.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LSTM with sentiment analysis outperforms ARIMA alone.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Hybrid models provide a competitive advantage for investors and analysts.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6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DFF6AFB2-3EAF-2E70-7615-48153D54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"/>
          <a:stretch/>
        </p:blipFill>
        <p:spPr>
          <a:xfrm>
            <a:off x="0" y="0"/>
            <a:ext cx="14626720" cy="8229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D9A51-B109-3B1A-4005-5943C52954E5}"/>
              </a:ext>
            </a:extLst>
          </p:cNvPr>
          <p:cNvSpPr txBox="1"/>
          <p:nvPr/>
        </p:nvSpPr>
        <p:spPr>
          <a:xfrm>
            <a:off x="1828800" y="1346835"/>
            <a:ext cx="10972800" cy="3675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900" b="1" dirty="0">
                <a:solidFill>
                  <a:schemeClr val="bg1"/>
                </a:solidFill>
                <a:latin typeface="Instrument Sans Medium" panose="020B0604020202020204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9047" y="5242347"/>
            <a:ext cx="5092307" cy="21946"/>
          </a:xfrm>
          <a:custGeom>
            <a:avLst/>
            <a:gdLst>
              <a:gd name="connsiteX0" fmla="*/ 0 w 5092307"/>
              <a:gd name="connsiteY0" fmla="*/ 0 h 21946"/>
              <a:gd name="connsiteX1" fmla="*/ 483769 w 5092307"/>
              <a:gd name="connsiteY1" fmla="*/ 0 h 21946"/>
              <a:gd name="connsiteX2" fmla="*/ 1222154 w 5092307"/>
              <a:gd name="connsiteY2" fmla="*/ 0 h 21946"/>
              <a:gd name="connsiteX3" fmla="*/ 1756846 w 5092307"/>
              <a:gd name="connsiteY3" fmla="*/ 0 h 21946"/>
              <a:gd name="connsiteX4" fmla="*/ 2291538 w 5092307"/>
              <a:gd name="connsiteY4" fmla="*/ 0 h 21946"/>
              <a:gd name="connsiteX5" fmla="*/ 2979000 w 5092307"/>
              <a:gd name="connsiteY5" fmla="*/ 0 h 21946"/>
              <a:gd name="connsiteX6" fmla="*/ 3666461 w 5092307"/>
              <a:gd name="connsiteY6" fmla="*/ 0 h 21946"/>
              <a:gd name="connsiteX7" fmla="*/ 4252076 w 5092307"/>
              <a:gd name="connsiteY7" fmla="*/ 0 h 21946"/>
              <a:gd name="connsiteX8" fmla="*/ 5092307 w 5092307"/>
              <a:gd name="connsiteY8" fmla="*/ 0 h 21946"/>
              <a:gd name="connsiteX9" fmla="*/ 5092307 w 5092307"/>
              <a:gd name="connsiteY9" fmla="*/ 21946 h 21946"/>
              <a:gd name="connsiteX10" fmla="*/ 4455769 w 5092307"/>
              <a:gd name="connsiteY10" fmla="*/ 21946 h 21946"/>
              <a:gd name="connsiteX11" fmla="*/ 3717384 w 5092307"/>
              <a:gd name="connsiteY11" fmla="*/ 21946 h 21946"/>
              <a:gd name="connsiteX12" fmla="*/ 3233615 w 5092307"/>
              <a:gd name="connsiteY12" fmla="*/ 21946 h 21946"/>
              <a:gd name="connsiteX13" fmla="*/ 2546154 w 5092307"/>
              <a:gd name="connsiteY13" fmla="*/ 21946 h 21946"/>
              <a:gd name="connsiteX14" fmla="*/ 1960538 w 5092307"/>
              <a:gd name="connsiteY14" fmla="*/ 21946 h 21946"/>
              <a:gd name="connsiteX15" fmla="*/ 1374923 w 5092307"/>
              <a:gd name="connsiteY15" fmla="*/ 21946 h 21946"/>
              <a:gd name="connsiteX16" fmla="*/ 738385 w 5092307"/>
              <a:gd name="connsiteY16" fmla="*/ 21946 h 21946"/>
              <a:gd name="connsiteX17" fmla="*/ 0 w 5092307"/>
              <a:gd name="connsiteY17" fmla="*/ 21946 h 21946"/>
              <a:gd name="connsiteX18" fmla="*/ 0 w 5092307"/>
              <a:gd name="connsiteY18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21946" fill="none" extrusionOk="0">
                <a:moveTo>
                  <a:pt x="0" y="0"/>
                </a:moveTo>
                <a:cubicBezTo>
                  <a:pt x="126622" y="2207"/>
                  <a:pt x="310281" y="-9618"/>
                  <a:pt x="483769" y="0"/>
                </a:cubicBezTo>
                <a:cubicBezTo>
                  <a:pt x="657257" y="9618"/>
                  <a:pt x="962372" y="-35609"/>
                  <a:pt x="1222154" y="0"/>
                </a:cubicBezTo>
                <a:cubicBezTo>
                  <a:pt x="1481937" y="35609"/>
                  <a:pt x="1599378" y="20188"/>
                  <a:pt x="1756846" y="0"/>
                </a:cubicBezTo>
                <a:cubicBezTo>
                  <a:pt x="1914314" y="-20188"/>
                  <a:pt x="2080092" y="-5105"/>
                  <a:pt x="2291538" y="0"/>
                </a:cubicBezTo>
                <a:cubicBezTo>
                  <a:pt x="2502984" y="5105"/>
                  <a:pt x="2714641" y="617"/>
                  <a:pt x="2979000" y="0"/>
                </a:cubicBezTo>
                <a:cubicBezTo>
                  <a:pt x="3243359" y="-617"/>
                  <a:pt x="3339677" y="-32878"/>
                  <a:pt x="3666461" y="0"/>
                </a:cubicBezTo>
                <a:cubicBezTo>
                  <a:pt x="3993245" y="32878"/>
                  <a:pt x="3959356" y="10646"/>
                  <a:pt x="4252076" y="0"/>
                </a:cubicBezTo>
                <a:cubicBezTo>
                  <a:pt x="4544797" y="-10646"/>
                  <a:pt x="4803806" y="-6208"/>
                  <a:pt x="5092307" y="0"/>
                </a:cubicBezTo>
                <a:cubicBezTo>
                  <a:pt x="5092586" y="4631"/>
                  <a:pt x="5092360" y="16862"/>
                  <a:pt x="5092307" y="21946"/>
                </a:cubicBezTo>
                <a:cubicBezTo>
                  <a:pt x="4963024" y="39542"/>
                  <a:pt x="4769693" y="24041"/>
                  <a:pt x="4455769" y="21946"/>
                </a:cubicBezTo>
                <a:cubicBezTo>
                  <a:pt x="4141845" y="19851"/>
                  <a:pt x="3943439" y="-13029"/>
                  <a:pt x="3717384" y="21946"/>
                </a:cubicBezTo>
                <a:cubicBezTo>
                  <a:pt x="3491329" y="56921"/>
                  <a:pt x="3361256" y="34282"/>
                  <a:pt x="3233615" y="21946"/>
                </a:cubicBezTo>
                <a:cubicBezTo>
                  <a:pt x="3105974" y="9610"/>
                  <a:pt x="2872163" y="30197"/>
                  <a:pt x="2546154" y="21946"/>
                </a:cubicBezTo>
                <a:cubicBezTo>
                  <a:pt x="2220145" y="13695"/>
                  <a:pt x="2168829" y="22450"/>
                  <a:pt x="1960538" y="21946"/>
                </a:cubicBezTo>
                <a:cubicBezTo>
                  <a:pt x="1752247" y="21442"/>
                  <a:pt x="1523678" y="13932"/>
                  <a:pt x="1374923" y="21946"/>
                </a:cubicBezTo>
                <a:cubicBezTo>
                  <a:pt x="1226168" y="29960"/>
                  <a:pt x="928094" y="36837"/>
                  <a:pt x="738385" y="21946"/>
                </a:cubicBezTo>
                <a:cubicBezTo>
                  <a:pt x="548676" y="7055"/>
                  <a:pt x="168941" y="-5592"/>
                  <a:pt x="0" y="21946"/>
                </a:cubicBezTo>
                <a:cubicBezTo>
                  <a:pt x="287" y="12071"/>
                  <a:pt x="-113" y="6250"/>
                  <a:pt x="0" y="0"/>
                </a:cubicBezTo>
                <a:close/>
              </a:path>
              <a:path w="5092307" h="21946" stroke="0" extrusionOk="0">
                <a:moveTo>
                  <a:pt x="0" y="0"/>
                </a:moveTo>
                <a:cubicBezTo>
                  <a:pt x="123076" y="8408"/>
                  <a:pt x="290804" y="2227"/>
                  <a:pt x="534692" y="0"/>
                </a:cubicBezTo>
                <a:cubicBezTo>
                  <a:pt x="778580" y="-2227"/>
                  <a:pt x="855490" y="-16962"/>
                  <a:pt x="1018461" y="0"/>
                </a:cubicBezTo>
                <a:cubicBezTo>
                  <a:pt x="1181432" y="16962"/>
                  <a:pt x="1320664" y="19870"/>
                  <a:pt x="1553154" y="0"/>
                </a:cubicBezTo>
                <a:cubicBezTo>
                  <a:pt x="1785644" y="-19870"/>
                  <a:pt x="2036509" y="-20672"/>
                  <a:pt x="2189692" y="0"/>
                </a:cubicBezTo>
                <a:cubicBezTo>
                  <a:pt x="2342875" y="20672"/>
                  <a:pt x="2544654" y="-33332"/>
                  <a:pt x="2877153" y="0"/>
                </a:cubicBezTo>
                <a:cubicBezTo>
                  <a:pt x="3209652" y="33332"/>
                  <a:pt x="3394712" y="30818"/>
                  <a:pt x="3615538" y="0"/>
                </a:cubicBezTo>
                <a:cubicBezTo>
                  <a:pt x="3836364" y="-30818"/>
                  <a:pt x="4201667" y="-30590"/>
                  <a:pt x="4353922" y="0"/>
                </a:cubicBezTo>
                <a:cubicBezTo>
                  <a:pt x="4506177" y="30590"/>
                  <a:pt x="4855479" y="18332"/>
                  <a:pt x="5092307" y="0"/>
                </a:cubicBezTo>
                <a:cubicBezTo>
                  <a:pt x="5091574" y="4400"/>
                  <a:pt x="5092005" y="11744"/>
                  <a:pt x="5092307" y="21946"/>
                </a:cubicBezTo>
                <a:cubicBezTo>
                  <a:pt x="4864916" y="7468"/>
                  <a:pt x="4690539" y="13687"/>
                  <a:pt x="4557615" y="21946"/>
                </a:cubicBezTo>
                <a:cubicBezTo>
                  <a:pt x="4424691" y="30205"/>
                  <a:pt x="4076201" y="51864"/>
                  <a:pt x="3819230" y="21946"/>
                </a:cubicBezTo>
                <a:cubicBezTo>
                  <a:pt x="3562259" y="-7972"/>
                  <a:pt x="3498341" y="13372"/>
                  <a:pt x="3335461" y="21946"/>
                </a:cubicBezTo>
                <a:cubicBezTo>
                  <a:pt x="3172581" y="30520"/>
                  <a:pt x="2979939" y="3719"/>
                  <a:pt x="2648000" y="21946"/>
                </a:cubicBezTo>
                <a:cubicBezTo>
                  <a:pt x="2316061" y="40173"/>
                  <a:pt x="2286972" y="9792"/>
                  <a:pt x="2062384" y="21946"/>
                </a:cubicBezTo>
                <a:cubicBezTo>
                  <a:pt x="1837796" y="34100"/>
                  <a:pt x="1672241" y="1952"/>
                  <a:pt x="1476769" y="21946"/>
                </a:cubicBezTo>
                <a:cubicBezTo>
                  <a:pt x="1281297" y="41940"/>
                  <a:pt x="975566" y="5945"/>
                  <a:pt x="738385" y="21946"/>
                </a:cubicBezTo>
                <a:cubicBezTo>
                  <a:pt x="501204" y="37947"/>
                  <a:pt x="163670" y="-14697"/>
                  <a:pt x="0" y="21946"/>
                </a:cubicBezTo>
                <a:cubicBezTo>
                  <a:pt x="-116" y="15135"/>
                  <a:pt x="-209" y="7967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544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Investment Strategies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 for optimizing returns.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Models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200406" y="440114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ARIMA is widely used.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Advancements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07022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models like LSTM.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01363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13638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prediction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Research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3356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JPM Stock Prices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forecast daily prices.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70537" y="33563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Model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sentiment, LSTM, and ARIMA.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408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3546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Sentiment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news sentiment on stock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Literature Review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ARIMA Effectiveness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linear patterns in time series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LSTM Excellence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Excels in capturing nonlinear trends.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3633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Sentiment Analysis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insights into market mood.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4042"/>
            <a:ext cx="749141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 - Data Collection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4616" y="1872258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67262" y="2331839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19111" y="210776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97632" y="2146995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01533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Historical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01533" y="2534245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Alpha Vantage (1999 - 2025).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67262" y="3747492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19111" y="3523417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297632" y="3562648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01533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News Data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01533" y="3949898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NewsAPI for sentiment analysis.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67262" y="5163145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19111" y="493907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297632" y="4978301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0153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Conversion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01533" y="5365552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Datetime format.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67262" y="6578798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19111" y="635472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297632" y="6393954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01533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Normalization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01533" y="6781205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MinMax Scaler for LSTM.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426494"/>
            <a:ext cx="9123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 - Sentiment Analysis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75434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21327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Sentiment scores calculation.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3475434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8171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Weighted Impact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8171" y="521327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stock price predictions.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3475434"/>
            <a:ext cx="4347567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521327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forecasting via LSTM.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608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Working of LSTM, ARIMA and Hybrid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812054" y="305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ARIMA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931474" y="34693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Parameters: p=10, d=2, q=0.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2079583" y="305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LSTM Dependencies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79583" y="361938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Epochs: 20, batch size: 32.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57075" y="5674209"/>
            <a:ext cx="3590057" cy="8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Hybrid model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207758" y="6093922"/>
            <a:ext cx="3898821" cy="8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</a:rPr>
              <a:t>news and reports, integration in LSTM forecasting.</a:t>
            </a: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hand holding a tablet with a bull and bear symbols&#10;&#10;AI-generated content may be incorrect.">
            <a:extLst>
              <a:ext uri="{FF2B5EF4-FFF2-40B4-BE49-F238E27FC236}">
                <a16:creationId xmlns:a16="http://schemas.microsoft.com/office/drawing/2014/main" id="{25D3B61D-1290-4BCB-AD6F-1734A554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687" r="-1" b="13256"/>
          <a:stretch/>
        </p:blipFill>
        <p:spPr>
          <a:xfrm>
            <a:off x="5457524" y="-6"/>
            <a:ext cx="9172874" cy="4417687"/>
          </a:xfrm>
          <a:prstGeom prst="rect">
            <a:avLst/>
          </a:prstGeom>
        </p:spPr>
      </p:pic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538A92B-0A09-8601-ABDE-2A4D1E8CA1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653" b="2"/>
          <a:stretch/>
        </p:blipFill>
        <p:spPr>
          <a:xfrm>
            <a:off x="5251269" y="4417690"/>
            <a:ext cx="9379131" cy="38119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0" y="1338262"/>
            <a:ext cx="6475094" cy="2865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- ARIMA Model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05840" y="4417689"/>
            <a:ext cx="1362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EDA555-428A-DC0D-936D-7B79E7287E2E}"/>
              </a:ext>
            </a:extLst>
          </p:cNvPr>
          <p:cNvSpPr txBox="1"/>
          <p:nvPr/>
        </p:nvSpPr>
        <p:spPr>
          <a:xfrm>
            <a:off x="735290" y="4641423"/>
            <a:ext cx="3817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 prediction based on trends.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BFBFBF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Reliable Accuracy</a:t>
            </a:r>
          </a:p>
          <a:p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</a:t>
            </a:r>
            <a:r>
              <a:rPr lang="en-US" sz="18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-RMSE = 3.21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Struggles</a:t>
            </a:r>
            <a:r>
              <a:rPr lang="en-US" dirty="0"/>
              <a:t> </a:t>
            </a:r>
            <a:r>
              <a:rPr lang="en-US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</a:t>
            </a:r>
            <a:r>
              <a:rPr lang="en-US" sz="18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ith news influence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ARIMA is less accurate when there are rapid price fluctuations.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 Interpretation: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Short term prediction on the basis of past trends.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Prediction in the range of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±$3.21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which is acceptable.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Struggled with fetching real time news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341</TotalTime>
  <Words>675</Words>
  <Application>Microsoft Office PowerPoint</Application>
  <PresentationFormat>Custom</PresentationFormat>
  <Paragraphs>157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Open Sans</vt:lpstr>
      <vt:lpstr>Consolas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Kansara_Presentation</dc:title>
  <dc:subject>Stock_Market_Forecasting</dc:subject>
  <dc:creator>Shivam Kansara</dc:creator>
  <cp:lastModifiedBy>Shivam Kansara</cp:lastModifiedBy>
  <cp:revision>13</cp:revision>
  <dcterms:created xsi:type="dcterms:W3CDTF">2025-03-06T06:37:29Z</dcterms:created>
  <dcterms:modified xsi:type="dcterms:W3CDTF">2025-03-07T21:11:30Z</dcterms:modified>
</cp:coreProperties>
</file>